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1"/>
  </p:notesMasterIdLst>
  <p:sldIdLst>
    <p:sldId id="256" r:id="rId2"/>
    <p:sldId id="257" r:id="rId3"/>
    <p:sldId id="265" r:id="rId4"/>
    <p:sldId id="258" r:id="rId5"/>
    <p:sldId id="259" r:id="rId6"/>
    <p:sldId id="324" r:id="rId7"/>
    <p:sldId id="261" r:id="rId8"/>
    <p:sldId id="260" r:id="rId9"/>
    <p:sldId id="263" r:id="rId10"/>
    <p:sldId id="264" r:id="rId11"/>
    <p:sldId id="262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6" r:id="rId39"/>
    <p:sldId id="297" r:id="rId40"/>
    <p:sldId id="313" r:id="rId41"/>
    <p:sldId id="298" r:id="rId42"/>
    <p:sldId id="299" r:id="rId43"/>
    <p:sldId id="300" r:id="rId44"/>
    <p:sldId id="301" r:id="rId45"/>
    <p:sldId id="302" r:id="rId46"/>
    <p:sldId id="314" r:id="rId47"/>
    <p:sldId id="303" r:id="rId48"/>
    <p:sldId id="304" r:id="rId49"/>
    <p:sldId id="306" r:id="rId50"/>
    <p:sldId id="307" r:id="rId51"/>
    <p:sldId id="305" r:id="rId52"/>
    <p:sldId id="315" r:id="rId53"/>
    <p:sldId id="316" r:id="rId54"/>
    <p:sldId id="317" r:id="rId55"/>
    <p:sldId id="318" r:id="rId56"/>
    <p:sldId id="320" r:id="rId57"/>
    <p:sldId id="321" r:id="rId58"/>
    <p:sldId id="325" r:id="rId59"/>
    <p:sldId id="32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D6A8CD6-0266-4CBF-93E0-36F25CF4A21B}">
          <p14:sldIdLst>
            <p14:sldId id="256"/>
            <p14:sldId id="257"/>
            <p14:sldId id="265"/>
            <p14:sldId id="258"/>
            <p14:sldId id="259"/>
            <p14:sldId id="324"/>
            <p14:sldId id="261"/>
            <p14:sldId id="260"/>
            <p14:sldId id="263"/>
            <p14:sldId id="264"/>
            <p14:sldId id="262"/>
            <p14:sldId id="266"/>
            <p14:sldId id="267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3"/>
            <p14:sldId id="296"/>
            <p14:sldId id="297"/>
            <p14:sldId id="313"/>
            <p14:sldId id="298"/>
            <p14:sldId id="299"/>
            <p14:sldId id="300"/>
            <p14:sldId id="301"/>
            <p14:sldId id="302"/>
            <p14:sldId id="314"/>
            <p14:sldId id="303"/>
            <p14:sldId id="304"/>
            <p14:sldId id="306"/>
            <p14:sldId id="307"/>
            <p14:sldId id="305"/>
            <p14:sldId id="315"/>
            <p14:sldId id="316"/>
            <p14:sldId id="317"/>
            <p14:sldId id="318"/>
            <p14:sldId id="320"/>
            <p14:sldId id="321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956"/>
    <a:srgbClr val="493F90"/>
    <a:srgbClr val="493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A6577-A246-483D-BA0A-0791C4E6161A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32232-D60B-450D-9199-9E0C62A377B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85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2232-D60B-450D-9199-9E0C62A377B8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592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2232-D60B-450D-9199-9E0C62A377B8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51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2232-D60B-450D-9199-9E0C62A377B8}" type="slidenum">
              <a:rPr lang="it-IT" smtClean="0"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008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32232-D60B-450D-9199-9E0C62A377B8}" type="slidenum">
              <a:rPr lang="it-IT" smtClean="0"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520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85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717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50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355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22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835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559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226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941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415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810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AB605-B99F-4743-BE6C-4A6785102FCC}" type="datetimeFigureOut">
              <a:rPr lang="it-IT" smtClean="0"/>
              <a:t>24/01/2020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51AA-F9B0-4285-8A3D-7FA19D58F84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528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3.docx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://mythospr.altervista.org/mythos_pr/logi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8080/mythos/login.html" TargetMode="Externa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97CC96-8751-4EB4-9241-A1A741E4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052" y="405575"/>
            <a:ext cx="4153594" cy="1371600"/>
          </a:xfrm>
        </p:spPr>
        <p:txBody>
          <a:bodyPr anchor="ctr">
            <a:normAutofit/>
          </a:bodyPr>
          <a:lstStyle/>
          <a:p>
            <a:pPr algn="l"/>
            <a:r>
              <a:rPr lang="it-IT" sz="3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Progetto «Mythos»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AA1B9F-2A4A-4FDF-A884-9036E07FB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498698"/>
            <a:ext cx="4940808" cy="1185353"/>
          </a:xfrm>
        </p:spPr>
        <p:txBody>
          <a:bodyPr anchor="ctr">
            <a:normAutofit/>
          </a:bodyPr>
          <a:lstStyle/>
          <a:p>
            <a:pPr algn="l"/>
            <a:r>
              <a:rPr lang="it-IT" sz="200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Partecipanti</a:t>
            </a:r>
          </a:p>
          <a:p>
            <a:pPr algn="l"/>
            <a:r>
              <a:rPr lang="it-IT" sz="200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Egidio Mario 0512105122</a:t>
            </a:r>
          </a:p>
          <a:p>
            <a:pPr algn="l"/>
            <a:r>
              <a:rPr lang="it-IT" sz="200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Pagliaro Vincenzo 051210546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1847F19F-E53A-4059-BF8A-CC4D16C82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5" y="340220"/>
            <a:ext cx="1472376" cy="14723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7901FB7-6671-4706-91CE-D24CBABC2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2" b="14207"/>
          <a:stretch/>
        </p:blipFill>
        <p:spPr>
          <a:xfrm>
            <a:off x="1082848" y="2242143"/>
            <a:ext cx="9981595" cy="3447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0F9F95-8E7E-41D3-A1F7-F017B3B42B4E}"/>
              </a:ext>
            </a:extLst>
          </p:cNvPr>
          <p:cNvSpPr txBox="1"/>
          <p:nvPr/>
        </p:nvSpPr>
        <p:spPr>
          <a:xfrm>
            <a:off x="3495480" y="6174636"/>
            <a:ext cx="520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INGEGNERIA DEL SOFTWARE ANNO 2019/2020</a:t>
            </a:r>
            <a:endParaRPr lang="it-IT">
              <a:solidFill>
                <a:schemeClr val="bg1">
                  <a:lumMod val="7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571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REQUISITI NON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761"/>
            <a:ext cx="10515600" cy="3014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Usability</a:t>
            </a: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L'operatore deve essere in grado di avviare e amministrare il locale senza l'aiuto di un amministratore di sistema a tempo pieno.</a:t>
            </a:r>
          </a:p>
          <a:p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tutto il sistema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è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prevista un interfaccia user-friendly di semplice apprendimento e che le cui operazioni possano essere svolte nel modo più efficace possibile</a:t>
            </a:r>
          </a:p>
          <a:p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Es. slider nelle ordinazioni, mappa tavoli nelle prenotazioni e nella visualizzazione degli ordini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C2D9788-8E2C-4D6E-96AB-9B7379D31460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3210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29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1020"/>
            <a:ext cx="10515600" cy="2195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Grazie agli scenari ed ai requisiti siamo stati in grado di individuare i vari attori che interagiranno con il sistema.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Inoltre abbiamo associato ogni attore ad uno o più packages di funzionalità.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Nel diagramma dei casi d’uso ci sono tutte le funzionalità individuate nei requisiti funzionali, le quali sono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associate agli attori che interagiscono con esse.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1452952-B9A0-494F-87BC-99A3159BAFEF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6995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0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1">
            <a:extLst>
              <a:ext uri="{FF2B5EF4-FFF2-40B4-BE49-F238E27FC236}">
                <a16:creationId xmlns:a16="http://schemas.microsoft.com/office/drawing/2014/main" id="{59E48C89-3156-4847-94F2-84F15C684B84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5370" y="1287623"/>
            <a:ext cx="6522099" cy="528923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MYTHOS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E01539E-415D-434F-9247-250266BCE81B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40533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28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96">
            <a:extLst>
              <a:ext uri="{FF2B5EF4-FFF2-40B4-BE49-F238E27FC236}">
                <a16:creationId xmlns:a16="http://schemas.microsoft.com/office/drawing/2014/main" id="{AE0E7B83-C868-4A45-9427-0ACC3978B2B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152" y="327003"/>
            <a:ext cx="3505941" cy="62039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ED68AFA-EC55-4A30-A5FD-347B3FB2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PACKAGES </a:t>
            </a:r>
          </a:p>
        </p:txBody>
      </p:sp>
      <p:pic>
        <p:nvPicPr>
          <p:cNvPr id="5" name="Elemento grafico 31">
            <a:extLst>
              <a:ext uri="{FF2B5EF4-FFF2-40B4-BE49-F238E27FC236}">
                <a16:creationId xmlns:a16="http://schemas.microsoft.com/office/drawing/2014/main" id="{011B5454-9D2A-466C-98BE-AD4CB2921313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223" y="1919472"/>
            <a:ext cx="4163627" cy="301905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6AFA59A-F599-4F6A-B74E-7A2861CFAB9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5074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1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68AFA-EC55-4A30-A5FD-347B3FB2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DI DESCRIZIONE DI CASO D’USO </a:t>
            </a:r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5F5EA0AA-51B1-4462-9E4C-B80DBFB68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756956"/>
              </p:ext>
            </p:extLst>
          </p:nvPr>
        </p:nvGraphicFramePr>
        <p:xfrm>
          <a:off x="6096000" y="1038690"/>
          <a:ext cx="5986062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Document" r:id="rId3" imgW="6751224" imgH="6318587" progId="Word.Document.12">
                  <p:embed/>
                </p:oleObj>
              </mc:Choice>
              <mc:Fallback>
                <p:oleObj name="Document" r:id="rId3" imgW="6751224" imgH="63185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038690"/>
                        <a:ext cx="5986062" cy="557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0836D34D-7B76-4E04-A071-EE75F5067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617711"/>
              </p:ext>
            </p:extLst>
          </p:nvPr>
        </p:nvGraphicFramePr>
        <p:xfrm>
          <a:off x="463882" y="1675606"/>
          <a:ext cx="5892532" cy="399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Document" r:id="rId5" imgW="6751224" imgH="4056266" progId="Word.Document.12">
                  <p:embed/>
                </p:oleObj>
              </mc:Choice>
              <mc:Fallback>
                <p:oleObj name="Document" r:id="rId5" imgW="6751224" imgH="40562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882" y="1675606"/>
                        <a:ext cx="5892532" cy="3995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E7356C8-77FE-46AA-91EF-2CB40186D648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8536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3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TROVARE LE CLASSI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8156"/>
            <a:ext cx="10515600" cy="1681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Dopo aver descritto ogni caso d’uso, abbiamo analizzato nuovamente il problema.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Avendo una conoscenza maggiore del dominio applicativo abbiamo ricavato gli oggetti che dovevano essere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mantenuti in memoria costruendo il class diagram.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3D7F147-15D7-440F-B752-98FDB2CFF84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43019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9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68AFA-EC55-4A30-A5FD-347B3FB2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DIAGRAM</a:t>
            </a:r>
          </a:p>
        </p:txBody>
      </p:sp>
      <p:pic>
        <p:nvPicPr>
          <p:cNvPr id="3" name="Elemento grafico 33">
            <a:extLst>
              <a:ext uri="{FF2B5EF4-FFF2-40B4-BE49-F238E27FC236}">
                <a16:creationId xmlns:a16="http://schemas.microsoft.com/office/drawing/2014/main" id="{F21CB093-37BE-4207-8CC6-F8BBD853742C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3617" y="1690688"/>
            <a:ext cx="9124765" cy="4647968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783CA1B-87E9-48FB-B571-04AF3B979118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36805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48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ITERAZIONI TRA UTENTE E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3066"/>
            <a:ext cx="10515600" cy="17676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Avendo a disposizione tutte le classi e gli attori del sistema abbiamo realizzato i sequence diagram che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mostrano l’interazione tra utente e sistema.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Ci hanno permesso di capire ed analizzare le interazioni tra i vari oggetti all’interno del sistema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Ci hanno aiutato a capire le responsabilità di ogni oggetto identificate attraverso «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operazioni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».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AD349C-EB53-47A2-AE31-9EAE3F318A1D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3533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33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SEQUENCE DIAGRAM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504"/>
            <a:ext cx="10515600" cy="3383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NUOVA PRENOTAZIONE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Elemento grafico 34">
            <a:extLst>
              <a:ext uri="{FF2B5EF4-FFF2-40B4-BE49-F238E27FC236}">
                <a16:creationId xmlns:a16="http://schemas.microsoft.com/office/drawing/2014/main" id="{9CB99D65-2E53-43DB-9382-84318F77ADB8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54844"/>
            <a:ext cx="10515600" cy="4033990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86E1498-0683-4761-B938-F644CB43C20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75423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COMPORTAMENTI DINAMICO DEGLI OGGETTI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252"/>
            <a:ext cx="10515600" cy="977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Basandoci sul class diagram abbiamo realizzato gli state chart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</a:t>
            </a: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efiniscono i diversi stati di un oggetto durante la sua vita e gli eventi che modificano questi stati.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DAA4F26-0B83-469B-8D5E-6705AE75DC3F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2233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6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«L’IDEA…»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3882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Nei locali italiani, la maggior parte delle problematiche sono legate a gestione in termini di ordini e magazzino e principalmente per ciò che concerne il monitoraggio del rendiconto finale.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Tali criticità sono emerse dall'esperienza di un gestore di una nota discoteca con cui abbiamo avuto modo di dialogare.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state riscontrate, nello specifico, difficoltà nel mantenimento delle informazioni relative ad ogni tavolo del privé (es. budget rimanente, #persone ecc.) e nell’inoltrare i relativi ordini in modo efficiente alla cambusa. </a:t>
            </a:r>
          </a:p>
          <a:p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08FF261-9880-41FE-9C2E-F06DF1BEAB19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5074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magine 4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C01BDDA7-13B7-41CA-8336-765C73F1A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22721" r="1797" b="32790"/>
          <a:stretch/>
        </p:blipFill>
        <p:spPr>
          <a:xfrm>
            <a:off x="7048870" y="1352448"/>
            <a:ext cx="4304930" cy="42401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0261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82">
            <a:extLst>
              <a:ext uri="{FF2B5EF4-FFF2-40B4-BE49-F238E27FC236}">
                <a16:creationId xmlns:a16="http://schemas.microsoft.com/office/drawing/2014/main" id="{084131AF-76F9-4731-9BE0-604381A0E0C9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553" y="1646268"/>
            <a:ext cx="7838894" cy="414938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STATE CHART DIAGRAM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256"/>
            <a:ext cx="10515600" cy="4001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PRENOTAZIONE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3BB3E32-E244-4C82-907A-A6974B956FEF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80749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16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FLUSSO DI CONTROLLO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097"/>
            <a:ext cx="10515600" cy="14098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Dopodiché abbiamo realizzato gli activity diagram.</a:t>
            </a:r>
          </a:p>
          <a:p>
            <a:pPr marL="0" indent="0" algn="just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600" dirty="0">
                <a:solidFill>
                  <a:srgbClr val="22222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«Un diagramma di attività ritrae il flusso di controllo da un punto iniziale a un punto finale, mostrando i vari 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600" dirty="0">
                <a:solidFill>
                  <a:srgbClr val="22222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percorsi decisionali esistenti durante l'esecuzione dell'attività.»</a:t>
            </a: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E9A46CB-34FF-446A-8B8B-6DEE732BB0C6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7972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1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ACTIVITY DIAGRAM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256"/>
            <a:ext cx="10515600" cy="4001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INGRESSO IN LISTA</a:t>
            </a:r>
          </a:p>
        </p:txBody>
      </p:sp>
      <p:pic>
        <p:nvPicPr>
          <p:cNvPr id="5" name="Elemento grafico 85">
            <a:extLst>
              <a:ext uri="{FF2B5EF4-FFF2-40B4-BE49-F238E27FC236}">
                <a16:creationId xmlns:a16="http://schemas.microsoft.com/office/drawing/2014/main" id="{8BB66906-8A65-4E98-AF6A-9D52B289FFE5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0608" y="1888309"/>
            <a:ext cx="5350783" cy="4282771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DC145BA-2E10-4178-9D63-E1520540757B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71428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0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MOCKUP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6338"/>
            <a:ext cx="10515600" cy="164532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completare la fase di analisi e verificare che avevamo compreso al meglio tutte le funzionalità richieste dal </a:t>
            </a:r>
          </a:p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cliente, oltre ai diagrammi citati precedentemente, sono stati progettati e realizzati vari mockup i quali sono stati </a:t>
            </a:r>
          </a:p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mostrati al cliente e sono stati convalidati prima di procedere con la progettazione.</a:t>
            </a:r>
          </a:p>
          <a:p>
            <a:pPr marL="0" indent="0" algn="just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 mockup, inoltre, ci sono serviti come base per realizzare la nostra interfaccia grafica.</a:t>
            </a: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B768910-9FA2-43CF-B921-561DB2B95567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168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80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MOCKUP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241" y="1584156"/>
            <a:ext cx="3672979" cy="786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Cameriere dopo aver selezionato un tavolo per prendere l’ordinazione.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19BCBC-CF33-4856-A74E-BB1C7241C6B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2"/>
          <a:stretch/>
        </p:blipFill>
        <p:spPr bwMode="auto">
          <a:xfrm>
            <a:off x="2106580" y="2227082"/>
            <a:ext cx="1892300" cy="3810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23FDA4-6EF1-4E48-903F-2649D9C8FB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120" y="2227081"/>
            <a:ext cx="1892300" cy="38106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BCA8C4C-D46F-4A4A-A181-93DA5B194DEC}"/>
              </a:ext>
            </a:extLst>
          </p:cNvPr>
          <p:cNvSpPr txBox="1">
            <a:spLocks/>
          </p:cNvSpPr>
          <p:nvPr/>
        </p:nvSpPr>
        <p:spPr>
          <a:xfrm>
            <a:off x="8058862" y="1584156"/>
            <a:ext cx="3672979" cy="786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Pagina iniziale del p.r.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7F2229A-A153-4CF0-9608-30ABCFAC55D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41865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2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987"/>
            <a:ext cx="9729926" cy="161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 questo punto della progettazione avevamo a disposizione la conoscenza di tutto il dominio applicativo, pertanto abbiamo iniziato a progettare la struttura e l’architettura dell’intero sistema.</a:t>
            </a: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Abbiamo realizzato, così, il System Design </a:t>
            </a:r>
            <a:r>
              <a:rPr lang="it-IT" altLang="it-IT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Document</a:t>
            </a:r>
            <a:r>
              <a:rPr lang="it-IT" alt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</a:t>
            </a: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C5D6165-7466-40EF-87A2-F30730C18F8F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89716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89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CRITERI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144"/>
            <a:ext cx="9729926" cy="4450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La costruzione del sistema è stata basata su un punto chiave: la «manutenibilità».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rendere semplice la manutenzione al sistema la scelta del linguaggio di programmazione è stata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quella di utilizzare un linguaggio object-oriented come Java.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stati rispettati e seguiti i seguenti criteri di progettazione.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Criteri di performance: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sistema molto reattivo nella fase di ordinazione e relativa stampa dell’ordine.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Criteri di affidabilità: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sistema sempre disponibile ad ogni richiesta a patto che non ci siano problemi di rete.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Criteri di costi: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costi iniziali prevedono tutta la progettazione e lo sviluppo del sistema e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mesi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di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manutenzione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gratuita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bug.</a:t>
            </a: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Criteri di manutenzione: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implementazioni linguaggio OO; sistema facilmente </a:t>
            </a:r>
            <a:r>
              <a:rPr lang="it-IT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manutenibile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ed estensibile.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Criteri per l’utente finale: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sistema deve essere utile all’utente e deve facilitargli il lavoro soprattutto nella gestione del magazzino.</a:t>
            </a: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6C6C779-79AB-43D3-B3A2-CD05D443FEA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2290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0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NOSTRA 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301"/>
            <a:ext cx="9729926" cy="207762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sistema proposto è un software web-based.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L’architettura del sistema si presenta come una architettura Client/Server a tre livelli perché: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sistema potrà utilizzato su una varietà macchine e sistemi operativi.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Il sistema garantirà reattività per i task degli utenti collegati;(connessi sotto la stessa rete locale)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Saranno possibile effettuare operazioni svolte in contemporanea</a:t>
            </a:r>
          </a:p>
          <a:p>
            <a:pPr lvl="0" algn="just">
              <a:buFont typeface="Wingdings" panose="05000000000000000000" pitchFamily="2" charset="2"/>
              <a:buChar char="§"/>
            </a:pPr>
            <a:endParaRPr lang="it-IT" alt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it-IT" alt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0E4C21B-ED32-4E8B-A335-C64B8CB8D6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5" b="19502"/>
          <a:stretch/>
        </p:blipFill>
        <p:spPr bwMode="auto">
          <a:xfrm>
            <a:off x="2218308" y="4255132"/>
            <a:ext cx="7755384" cy="20776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EA9F78E-E74E-4BE8-BECB-5B254FEDE2C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5309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9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320117E-2DBA-47F4-A8D7-A9086CA41D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3167" y="1690688"/>
            <a:ext cx="8605665" cy="4514806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683A422A-CACE-41E1-BCBF-FBEA9CA2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DECOMPOSIZIONE DEL SISTEMA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DAF3118-3EF4-49C8-8666-D7241840E4D9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72493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50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HARDWARE/SOFTWARE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555"/>
            <a:ext cx="9729926" cy="3176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Dalle esigenze espresse dal committente è stato necessario scomporre il sistema in due strutture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hardware separate(come avevamo già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accennato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precedentemente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)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La prima struttura hardware («struttura locale») si può definire come la struttura principale dell’intera piattaforma poiché tutte le principali operazioni vengono eseguite su questa configurazione.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L’altra struttura hardware («struttura online») riguarda, invece, una parte più piccola del sistema. Qui vengono coinvolti solo i servizi offerti dai sottosistemi: «Gestione liste p.r.» e «Gestione p.r.» che vedremo in seguito.</a:t>
            </a:r>
          </a:p>
          <a:p>
            <a:pPr marL="0" indent="0">
              <a:buNone/>
            </a:pPr>
            <a:endParaRPr lang="it-IT" alt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BD6DBB2-47E5-43A4-8B72-199BEC60E0D2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77376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5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«L’IDEA…»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771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Altre difficoltà riscontrate: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Mantenere sotto controllo la quantità di ogni prodotto in magazzino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Difficile calcolo del rendiconto dei guadagni di ogni serata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Difficile mantenimento dello storico ordini effettuati durante una serata.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Una problematica secondaria: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rappresentata dalla presenza di p.r. che si occupano di stilare delle liste di clienti e di permettere loro l'ingresso nel locale.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Risulta complicato, però, mantenerle sempre aggiornate e consistenti in formato cartaceo.</a:t>
            </a:r>
          </a:p>
          <a:p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80274-A40F-4168-82B4-465F3AD47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b="38640"/>
          <a:stretch/>
        </p:blipFill>
        <p:spPr>
          <a:xfrm>
            <a:off x="7129573" y="1340508"/>
            <a:ext cx="4224227" cy="41769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F20DCB8-26EF-4E92-8524-BAE814D6616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5074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94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HARDWARE/SOFTWARE</a:t>
            </a:r>
          </a:p>
        </p:txBody>
      </p:sp>
      <p:pic>
        <p:nvPicPr>
          <p:cNvPr id="6" name="Immagine 5" descr="mapping generico">
            <a:extLst>
              <a:ext uri="{FF2B5EF4-FFF2-40B4-BE49-F238E27FC236}">
                <a16:creationId xmlns:a16="http://schemas.microsoft.com/office/drawing/2014/main" id="{1E9E0045-E623-40D5-9354-00F2E98128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1735078"/>
            <a:ext cx="4396740" cy="4418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C7237B-431B-4D1A-9859-750E56C26648}"/>
              </a:ext>
            </a:extLst>
          </p:cNvPr>
          <p:cNvSpPr txBox="1"/>
          <p:nvPr/>
        </p:nvSpPr>
        <p:spPr>
          <a:xfrm>
            <a:off x="7622789" y="269793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struttura locale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6FC9BD-8EEE-4E49-B063-9B92725131C9}"/>
              </a:ext>
            </a:extLst>
          </p:cNvPr>
          <p:cNvSpPr txBox="1"/>
          <p:nvPr/>
        </p:nvSpPr>
        <p:spPr>
          <a:xfrm>
            <a:off x="7622789" y="4777667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struttura online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F795083-0624-4275-9046-3CFED90A4D35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76932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8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MEMORIZZARE I DATI?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97"/>
            <a:ext cx="9729926" cy="39111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problema della persistenza nasce dalla necessità di rendere permanenti le informazioni inserite nel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sistema anche quando questo è spento. 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ottenere ciò abbiamo utilizzato la tecnologia MySQL. 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«MySQL consente accessi efficienti ai dati, brevi tempi di risposta e un ampio spazio di archiviazione. È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garantito l’accesso concorrente ai dati ed è possibile ripristinare i dati in caso di danni hardware o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software.»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Dal mapping hardware è sorto che il sistema verrà scomposto su due piattaforme diverse.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Pertanto, su ciascuna delle due piattaforme è situato un DataBase differente.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FB177BD-0476-4032-A162-AD74AA5AACD8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2645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8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CONCETTUALE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29926" cy="4754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ottenere un modello concettuale ci siamo basati sul class diagram ed abbiamo preso in considerazioni solo quelle classi per cui c’era la necessità di mantenere i dati in memoria.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740AD8-B955-49A5-841E-8F4648A8E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4096" y="2219419"/>
            <a:ext cx="7338134" cy="451873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11D1C6C-FCCD-480F-B803-A32BAC4E7B92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5397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3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CONCETTUALE RISTRUTTURATO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192" y="1690688"/>
            <a:ext cx="8525153" cy="27026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DataBase sulla piattaforma online è nominato «DB_Online» e quello sulla piattaforma locale «DB_Locale».</a:t>
            </a:r>
            <a:endParaRPr lang="it-IT" altLang="it-IT" sz="12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B56E16-29BA-45FC-854F-09B40AEBF9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73" y="1987583"/>
            <a:ext cx="7320379" cy="4594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533C304-AC55-4CB3-A1F2-1E723EAC679A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4155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5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MODELLO RELAZIONALE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418685" cy="135445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Dal modello concettuale ristrutturato abbiamo ricavato il modello relazionale.</a:t>
            </a: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ctr">
              <a:buNone/>
            </a:pPr>
            <a:r>
              <a:rPr lang="it-IT" alt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Esempio di tabella ricavata dal modello concettuale</a:t>
            </a:r>
          </a:p>
          <a:p>
            <a:pPr marL="0" indent="0" algn="ctr">
              <a:buNone/>
            </a:pPr>
            <a:r>
              <a:rPr lang="it-IT" alt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Tabella «Tavolo»</a:t>
            </a:r>
          </a:p>
        </p:txBody>
      </p:sp>
      <p:graphicFrame>
        <p:nvGraphicFramePr>
          <p:cNvPr id="6" name="Oggetto 5">
            <a:extLst>
              <a:ext uri="{FF2B5EF4-FFF2-40B4-BE49-F238E27FC236}">
                <a16:creationId xmlns:a16="http://schemas.microsoft.com/office/drawing/2014/main" id="{FE4BCCE3-7934-4A31-88CF-D266E9AFB6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615613"/>
              </p:ext>
            </p:extLst>
          </p:nvPr>
        </p:nvGraphicFramePr>
        <p:xfrm>
          <a:off x="569565" y="3429000"/>
          <a:ext cx="11052869" cy="312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3" imgW="6661577" imgH="1883948" progId="Word.Document.12">
                  <p:embed/>
                </p:oleObj>
              </mc:Choice>
              <mc:Fallback>
                <p:oleObj name="Document" r:id="rId3" imgW="6661577" imgH="18839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565" y="3429000"/>
                        <a:ext cx="11052869" cy="312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879029F-1129-4CA1-93E4-BFE22F4198D8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54560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3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DEGLI ACCESSI E SICUREZZA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2032731"/>
            <a:ext cx="10418685" cy="389755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Mythos è un sistema multiutente la cui autenticazione alla piattaforma è indispensabile per usufruire dei servizi che la piattaforma offre.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Ogni singolo utente, dopo essersi loggato alla piattaforma attraverso username e password, avrà accesso ad un determinato insieme di funzionalità assegnate dal sistema nella fase di autenticazione e scelte in base al ruolo che quell’utente assume.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 comprendere meglio le operazioni che ogni tipo di utente può svolgere, è stata definita una </a:t>
            </a: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matrice degli accessi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nella quale è possibile consultare, per ogni attore, quali servizi sono ad esso riservati. 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 non è stata implementata nella prima versione del sistema pertanto non verrà riportata di seguito.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4E016B9-1076-4F02-B4FB-3FFFF9A50B44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34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 CONTROLLO GLOBALE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0378"/>
            <a:ext cx="10418685" cy="18311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sistema Mythos ha un controllo del flusso event-driven, in quanto prevede che il flusso del programma è largamente determinato del verificarsi di eventi esterni (interazioni dell’utente)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sistema Mythos fornisce dei meccanismi di sincronizzazione per permettere l’invio degli ordini in contemporanea da parte di più camerieri.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97B0334-A6FE-418E-AA6E-2B1F8511BE04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7528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02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CONDIZIONI BOUNDARY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375"/>
            <a:ext cx="10418685" cy="286030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Le condizioni limite riguardano, dal lato Server, l’accensione e lo spegnimento del sistema, invece, dal lato Client, gli errori di connessione al server. 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Le condizioni limite vanno definite tenendo conto che una parte dell’applicativo verrà pubblicato su un host online e l’altra parte sarà gestita in una rete locale.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Avendo due server diversi l’avvio, la terminazione e il fallimento del sistema sono stati gestiti in due modi diversi.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1F22A3B-C048-4823-9AD3-91910A6990E0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9126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6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SERVIZIO DI SOTTOSISTEMA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5192"/>
            <a:ext cx="2988077" cy="4897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sistema Mythos durante la fase di decomposizione è stato suddiviso in sei sottosistemi.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Ogni sottosistema offre dei servizi.</a:t>
            </a: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(Esempio dei servizi offerti dal sottosistema «Gestione Prenotazione».)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CD63DCB-3951-463D-8393-7115EC729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861172"/>
              </p:ext>
            </p:extLst>
          </p:nvPr>
        </p:nvGraphicFramePr>
        <p:xfrm>
          <a:off x="4310617" y="1489489"/>
          <a:ext cx="6391232" cy="531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Document" r:id="rId4" imgW="6743663" imgH="5834730" progId="Word.Document.12">
                  <p:embed/>
                </p:oleObj>
              </mc:Choice>
              <mc:Fallback>
                <p:oleObj name="Document" r:id="rId4" imgW="6743663" imgH="583473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0617" y="1489489"/>
                        <a:ext cx="6391232" cy="531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C295C43-3D64-492F-98AA-A43F2DE0BD76}"/>
              </a:ext>
            </a:extLst>
          </p:cNvPr>
          <p:cNvCxnSpPr>
            <a:cxnSpLocks/>
          </p:cNvCxnSpPr>
          <p:nvPr/>
        </p:nvCxnSpPr>
        <p:spPr>
          <a:xfrm>
            <a:off x="944732" y="1349404"/>
            <a:ext cx="90337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9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it-IT" dirty="0"/>
              <a:t>BJECT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769"/>
            <a:ext cx="10418685" cy="337846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Grazie alla realizzazione dei documenti RAD e SDD siamo riusciti a descrivere (in linea di massima) quello che doveva essere il nostro sistema e quindi i nostri obiettivi, tralasciando gli aspetti implementativi. 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Dopodiché abbiamo realizzato il documento di object design, il cui scopo è quello di produrre un modello capace di integrare in modo coerente e preciso tutte le funzionalità individuate nelle fasi precedenti. 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particolare, definisce le interfacce delle classi, le operazioni, i tipi, gli argomenti e la signature dei sottosistemi definiti nel System Design.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 seguito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trade-off e le linee guida.       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3240530-1086-4ECB-A11D-CEAF1004BC8D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96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1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it-IT" dirty="0"/>
              <a:t>LA NOSTRA PROPOSTA…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1034"/>
            <a:ext cx="10515600" cy="4237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nostro sistema propone: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una semplificazione globale nella gestione del locale, in modo da incrementare nettamente l'efficienza. Attualmente il tutto è svolto in maniera cartaceo.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 p.r. avranno modo di avere sempre memorizzati i loro clienti e potranno inserirli e cancellarli dalla lista con molta facilità.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 camerieri prenderanno le ordinazioni semplicemente da uno smartphone e gli ordini arriveranno direttamente in cambusa sotto forma di scontrino.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potrà controllare, da un tablet, i tavoli disponibili e procedere alla gestione delle prenotazioni.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moderatore avrà a disposizione in tempo reale tutte le entrate e potrà gestire i prodotti facilmente.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 intero sistema «Mythos» sarà composto da due piattaforme principali:</a:t>
            </a:r>
          </a:p>
          <a:p>
            <a:pPr marL="0" lv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«Piattaforma locale» la quale si occuperà di gestire le prenotazioni, le ordinazioni ai tavoli e i prodotti del magazzino.</a:t>
            </a:r>
          </a:p>
          <a:p>
            <a:pPr marL="0" lv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«Piattaforma online» la quale si occuperà di gestire l’inserimento in lista di un cliente da parte di un p.r. e la gestione	dei p.r. stessi.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20CE9C-BF07-4017-BE43-17AEF29229B6}"/>
              </a:ext>
            </a:extLst>
          </p:cNvPr>
          <p:cNvCxnSpPr>
            <a:cxnSpLocks/>
          </p:cNvCxnSpPr>
          <p:nvPr/>
        </p:nvCxnSpPr>
        <p:spPr>
          <a:xfrm>
            <a:off x="944732" y="1571348"/>
            <a:ext cx="102677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3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TRADE-OFFS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273"/>
            <a:ext cx="10418685" cy="41636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Comprensibilità vs Tempo: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Codice quanto più comprensibile possibile grazie all’utilizzo di commenti e nomi delle variabili che indicano il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loro scopo. Questo, però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, comporta pi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ù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tempo.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Prestazioni vs Costi: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Dato il budget ridotto, abbiamo utilizzato tecnologie che sfavorisco le prestazioni  riducendo però i costi.</a:t>
            </a: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Sicurezza vs Efficienza: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stati implementati minor controlli possibili per favorire l’efficienza dell’interazione con il sistema.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253D6F3-CC00-465C-B976-D2F34B298D8A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967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82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ALCUNE LINEE GUIDA PER LE INTERFACCE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1942675"/>
            <a:ext cx="10418685" cy="400536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Organizzazione dei file: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file organizzati in cartelle; ogni cartella esprime un ruolo specifico o un sottosistema.</a:t>
            </a: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Indentazione: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effettuata con un tab per ogni riga di codice (questo per una maggiore leggibilità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).</a:t>
            </a: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Naming Convention: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uso di nomi di variabili significativi e pronunciabili e che fanno capire il senso.</a:t>
            </a:r>
          </a:p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Variabili e metodi: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nomi di variabili e di metodi iniziano con una  lettera minuscola e seguono il formato CamelCase.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39599E9-5A25-44C0-AF87-C14837D6294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317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0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SUDDIVISIONE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84"/>
            <a:ext cx="10418685" cy="45972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Per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ogni sottosistema identificato in fase di System Design sono stati creati classi apposite i cui metodi pubblici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non sono altro che i servizi offerti da quel sottosistema stesso.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Queste classi sono racchiuse nel package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</a:t>
            </a: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Manager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»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</a:t>
            </a:r>
          </a:p>
          <a:p>
            <a:pPr marL="0" indent="0" algn="just">
              <a:buNone/>
            </a:pP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Seguono altri package: </a:t>
            </a: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Control: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in cui ci sono tutti gli oggetti che si occupano della logica di controllo.</a:t>
            </a: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Entity: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in cui ci sono tutti gli oggetti per il quale bisogna mantenere le informazioni in memoria.</a:t>
            </a:r>
            <a:endParaRPr lang="en-US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DAO: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in cui ci sono tutti gli oggetti che si occupano di interagire con il DataBase.</a:t>
            </a:r>
            <a:endParaRPr lang="en-US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View: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cui ci sono tutti gli oggetti che permettono l’interazione tra utente e sistema.</a:t>
            </a:r>
            <a:endParaRPr lang="en-US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Utility: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cui ci sono tutte le classi che forniscono metodi di utilità comune.</a:t>
            </a:r>
            <a:endParaRPr lang="en-US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Service: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cui</a:t>
            </a: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ci sono tutti gli oggetti che si occupano di far interagire Sistema online e Sistema locale.</a:t>
            </a:r>
            <a:endParaRPr lang="en-US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F329190-FEC1-44D0-BF6D-B81E21073AF9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168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4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2323941-5639-4611-944B-71D1090B0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25884" y="3804118"/>
            <a:ext cx="3672465" cy="219294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8" y="2111351"/>
            <a:ext cx="6952326" cy="341943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DAO Pattern: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è 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stato utilizzato con lo scopo di separare le entity dalle operazioni CRUD che possono essere eseguite sulla corrispettiva tabella nel DBMS.</a:t>
            </a:r>
          </a:p>
          <a:p>
            <a:pPr marL="0" indent="0" algn="just">
              <a:buNone/>
            </a:pP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en-US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Façade Pattern:</a:t>
            </a:r>
          </a:p>
          <a:p>
            <a:pPr marL="0" indent="0" algn="just">
              <a:buNone/>
            </a:pP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usato per fornire un’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interfaccia semplice ai control che dovranno richiamare un singolo servizio di un sottosistema.</a:t>
            </a:r>
            <a:endParaRPr lang="en-US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C663D8-F123-4013-BB7B-26EBDCADA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00489" y="2111351"/>
            <a:ext cx="2504853" cy="94253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A4DBF12-4541-41B8-8EAA-488CABADDA1B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3606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08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INTERFACCIA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1601908"/>
            <a:ext cx="10418685" cy="46594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/**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* Classe gestore che offre servizi riguardanti le prenotazioni.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*/</a:t>
            </a:r>
          </a:p>
          <a:p>
            <a:pPr marL="0" indent="0">
              <a:buNone/>
            </a:pPr>
            <a:r>
              <a:rPr lang="it-IT" sz="12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public class ReservationManager {</a:t>
            </a:r>
          </a:p>
          <a:p>
            <a:pPr marL="0" indent="0">
              <a:buNone/>
            </a:pPr>
            <a:r>
              <a:rPr lang="en-US" sz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/**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* Metodo per effettuare un prenotazione ad un tavolo.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* 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param idTable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{@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link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Integer} idTable!=null &amp; idTable&gt;0 indica l'id del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	     tavolo.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* 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param reservationName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{@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link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String} reservationName!=null indica il nome di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	      chi prenota il tavolo.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* 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param peopleNumber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{@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link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Integer} peopleNumber!=null &amp; peopleNumber&gt;0 indica 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  	     il numero di persone.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* @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param budg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{@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link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Float} budg!=null &amp; budg&gt;0 indica il budget.</a:t>
            </a:r>
            <a:endParaRPr lang="it-IT" sz="1200" dirty="0">
              <a:solidFill>
                <a:schemeClr val="accent6">
                  <a:lumMod val="7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* 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param ro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{@</a:t>
            </a:r>
            <a:r>
              <a:rPr lang="it-IT" sz="1200" b="1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link 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ReservationOption} ro!=null indica i costi delle prenotazioni.</a:t>
            </a:r>
          </a:p>
          <a:p>
            <a:pPr marL="0" indent="0">
              <a:buNone/>
            </a:pP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*/</a:t>
            </a:r>
            <a:endParaRPr lang="it-IT" sz="1200" dirty="0">
              <a:solidFill>
                <a:schemeClr val="accent6">
                  <a:lumMod val="7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en-US" sz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	</a:t>
            </a:r>
            <a:r>
              <a:rPr lang="en-US" sz="12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public static void newReservation(int idTable, String reservationName, int peopleNumber, float budg,ReservationOption ro) ;</a:t>
            </a:r>
          </a:p>
          <a:p>
            <a:pPr marL="0" indent="0">
              <a:buNone/>
            </a:pPr>
            <a:r>
              <a:rPr lang="en-US" sz="12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}</a:t>
            </a:r>
            <a:endParaRPr lang="it-IT" sz="12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5CF4F6-394A-43C5-A6C2-876D45504C79}"/>
              </a:ext>
            </a:extLst>
          </p:cNvPr>
          <p:cNvSpPr txBox="1"/>
          <p:nvPr/>
        </p:nvSpPr>
        <p:spPr>
          <a:xfrm>
            <a:off x="10506451" y="6599177"/>
            <a:ext cx="1694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/>
              <a:t>(Object design.pdf pag.76)</a:t>
            </a:r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D047413-CE83-4D94-909B-78D7CF4966D2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58111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91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DIAGRAM </a:t>
            </a:r>
            <a:r>
              <a:rPr lang="it-IT" sz="2800" dirty="0"/>
              <a:t>(sistema locale)</a:t>
            </a:r>
            <a:endParaRPr lang="it-IT" dirty="0"/>
          </a:p>
        </p:txBody>
      </p:sp>
      <p:pic>
        <p:nvPicPr>
          <p:cNvPr id="4" name="Elemento grafico 5">
            <a:extLst>
              <a:ext uri="{FF2B5EF4-FFF2-40B4-BE49-F238E27FC236}">
                <a16:creationId xmlns:a16="http://schemas.microsoft.com/office/drawing/2014/main" id="{4DB723BA-7DD7-4F37-BE37-1D8948AC10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074" y="1394033"/>
            <a:ext cx="7527852" cy="5178743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659FF87-C892-46B4-8108-2B01B65C5710}"/>
              </a:ext>
            </a:extLst>
          </p:cNvPr>
          <p:cNvCxnSpPr>
            <a:cxnSpLocks/>
          </p:cNvCxnSpPr>
          <p:nvPr/>
        </p:nvCxnSpPr>
        <p:spPr>
          <a:xfrm>
            <a:off x="944732" y="1340524"/>
            <a:ext cx="6050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2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DIAGRAM </a:t>
            </a:r>
            <a:r>
              <a:rPr lang="it-IT" sz="2800" dirty="0"/>
              <a:t>(sistema online)</a:t>
            </a:r>
            <a:endParaRPr lang="it-IT" dirty="0"/>
          </a:p>
        </p:txBody>
      </p:sp>
      <p:pic>
        <p:nvPicPr>
          <p:cNvPr id="6" name="Immagine 5" descr="Immagine che contiene screenshot, nero&#10;&#10;Descrizione generata automaticamente">
            <a:extLst>
              <a:ext uri="{FF2B5EF4-FFF2-40B4-BE49-F238E27FC236}">
                <a16:creationId xmlns:a16="http://schemas.microsoft.com/office/drawing/2014/main" id="{EB7EDD86-1C32-47A6-9C1B-25345C516BD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3" y="1496725"/>
            <a:ext cx="5902037" cy="480218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260699-F82F-484A-8B1A-B479C0D08831}"/>
              </a:ext>
            </a:extLst>
          </p:cNvPr>
          <p:cNvCxnSpPr>
            <a:cxnSpLocks/>
          </p:cNvCxnSpPr>
          <p:nvPr/>
        </p:nvCxnSpPr>
        <p:spPr>
          <a:xfrm>
            <a:off x="944732" y="1393795"/>
            <a:ext cx="61130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8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2522629"/>
            <a:ext cx="10418685" cy="18127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Dopo aver definito ed implementato entrambi i sistemi abbiamo pianificato l’attività di testing con lo scopo di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individuare eventuali differenze tra comportamento osservato e quello atteso.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questa attività abbiamo cercato di rilevare quanti più possibili errori prodotti dal nostro sistema, per evitare </a:t>
            </a: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 farli rilevare dall’utente finale.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C136BD4-2DE5-4274-9D41-4A275BC9239E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0635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74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FUNZIONALITA’ DA TESTARE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833" y="1512536"/>
            <a:ext cx="3627474" cy="5271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Utenti 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AutenticazioneLocale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AutenticazioneOnline</a:t>
            </a:r>
          </a:p>
          <a:p>
            <a:pPr mar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Prenotazioni Tavoli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ModificaCostoPrenotazioni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ModificaPrenotazione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NuovaPrenotazione</a:t>
            </a:r>
          </a:p>
          <a:p>
            <a:pPr mar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Liste Clienti p.r.</a:t>
            </a:r>
          </a:p>
          <a:p>
            <a:pPr mar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InserimentoClienteInLista</a:t>
            </a:r>
          </a:p>
          <a:p>
            <a:pPr mar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p.r.</a:t>
            </a: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lv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InseirmentoNuovoPr</a:t>
            </a:r>
          </a:p>
          <a:p>
            <a:pPr marL="0" lv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Magazzino</a:t>
            </a:r>
          </a:p>
          <a:p>
            <a:pPr marL="0" lv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ModificaProdotto</a:t>
            </a:r>
          </a:p>
          <a:p>
            <a:pPr marL="0" lv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InserimentoNuovoProdotto</a:t>
            </a:r>
          </a:p>
          <a:p>
            <a:pPr marL="0" lvl="0" indent="0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Ordinazioni</a:t>
            </a:r>
          </a:p>
          <a:p>
            <a:pPr marL="0" lvl="0" indent="0">
              <a:buNone/>
            </a:pP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AggiungiProdottoAlCarrello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363450-95C5-4CA8-B151-5D4AF44D6F86}"/>
              </a:ext>
            </a:extLst>
          </p:cNvPr>
          <p:cNvSpPr txBox="1"/>
          <p:nvPr/>
        </p:nvSpPr>
        <p:spPr>
          <a:xfrm>
            <a:off x="4517951" y="5610403"/>
            <a:ext cx="67835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(Si noti che la funzionalità «InserimentoNuovoProdotto» non è stata implementata nella prima versione del sistema, ma si è scelto comunque di progettare il category partition per questa funzionalità)</a:t>
            </a:r>
          </a:p>
          <a:p>
            <a:endParaRPr lang="it-IT" sz="1100" i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F61FF92-DC26-4C09-9AC1-B5124ABBE506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63615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3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CATEGORY PARTITION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D6B989-82DA-4DA0-A295-5EEE94C0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62" y="1446051"/>
            <a:ext cx="4901668" cy="51212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0ED3A1-1BC3-4252-8FE8-C5FBEB62D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22" y="2012127"/>
            <a:ext cx="4922178" cy="2833746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5711253-6E8C-4385-B1F7-02401C1A3B0B}"/>
              </a:ext>
            </a:extLst>
          </p:cNvPr>
          <p:cNvCxnSpPr>
            <a:cxnSpLocks/>
          </p:cNvCxnSpPr>
          <p:nvPr/>
        </p:nvCxnSpPr>
        <p:spPr>
          <a:xfrm flipV="1">
            <a:off x="944732" y="1446051"/>
            <a:ext cx="7018538" cy="187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53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FASE PRELIMINARE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022"/>
            <a:ext cx="10515600" cy="34039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 sono svolti una serie di incontri con il cliente che sono stati utili a determinare ciò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che il sistema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dovesse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fare.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Ci sono stati più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confronti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fra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componenti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del team per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accordarci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sulle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domande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da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porre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al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committente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per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evitare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fraintendimenti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ciò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che il sistema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dovesse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realmente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fare.</a:t>
            </a: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Questa prima fase è servita per comprendere di cosa aveva effettivamente bisogno il cliente e </a:t>
            </a:r>
            <a:r>
              <a:rPr lang="it-IT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queli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erano le sue priorità.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211ED9A-5F6D-47EC-9C6E-4EED88A5C67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2056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7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TEST CASE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E09FC6-1CCD-4ED0-8970-84C717706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0"/>
          <a:stretch/>
        </p:blipFill>
        <p:spPr>
          <a:xfrm>
            <a:off x="2628969" y="1690688"/>
            <a:ext cx="6934061" cy="4642810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403FB0B-5996-4BD4-95C0-8FB97791E77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4497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MATERIALI PER IL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2319976"/>
            <a:ext cx="10418685" cy="2218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L’hardware necessario per l’attività di test è un pc con i seguenti requisiti: 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Plugin per ambiente di sviluppo per il sistema in locale (in questo caso Eclipse): Mockito e Junit.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Framework per il testing di unità del sistema online: PHPUnit.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Connessione ad Internet (per testare il sistema online).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Plugin per il broswer: Selenium.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4CDBEC6-EA23-4F62-A407-DFBF993B9B8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87585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7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  <a:r>
              <a:rPr lang="it-IT" sz="2800" dirty="0"/>
              <a:t>(sistema locale)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45465" cy="47808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TESTING DI UNITA’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Durante la prima esecuzione è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stata rilevata una failure del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metodo «doRetrieveBarAll»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della classe «ProductDAO»;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L’errore è stato risolto ed è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stato eseguito nuovamente il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ACB4AA-F3A3-4F24-8E62-2CDC7FC7FA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5" y="2020488"/>
            <a:ext cx="7370135" cy="44510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FE9D00B-A5BA-4153-A1C0-0A9AFC89C5FD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65480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5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  <a:r>
              <a:rPr lang="it-IT" sz="2800" dirty="0"/>
              <a:t>(sistema locale)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20365" cy="47808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TESTING DI UNITA’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Durante la seconda esecuzione non sono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stati rilevati errori.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A5C6D6-BE68-42D3-BBBC-57F9DB3EEC2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7" t="33975" r="56238" b="6804"/>
          <a:stretch/>
        </p:blipFill>
        <p:spPr bwMode="auto">
          <a:xfrm>
            <a:off x="5380076" y="1832417"/>
            <a:ext cx="2828262" cy="4376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8DEEE2-D6C1-44D4-8FBF-D3CF1920DCC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37722" r="57040" b="6208"/>
          <a:stretch/>
        </p:blipFill>
        <p:spPr bwMode="auto">
          <a:xfrm>
            <a:off x="8429849" y="1832417"/>
            <a:ext cx="2923951" cy="4376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90CAABE-7BC0-4713-A631-BC9EC5E46211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63793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18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  <a:r>
              <a:rPr lang="it-IT" sz="2800" dirty="0"/>
              <a:t>(sistema locale)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3000152" cy="47808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TESTING DI INTEGRAZIONE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 test di integrazione sono stati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realizzati sui control che si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occupano dell’invocazione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dei servizi specificati nel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category partition.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Esempio di testing sul control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«ReserveTable».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D49DF2F-01C7-42C5-A410-DF4C9A0B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52" y="1462315"/>
            <a:ext cx="8183067" cy="5009182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501D514-D058-4931-8CFE-0B313CF1DDD5}"/>
              </a:ext>
            </a:extLst>
          </p:cNvPr>
          <p:cNvCxnSpPr>
            <a:cxnSpLocks/>
          </p:cNvCxnSpPr>
          <p:nvPr/>
        </p:nvCxnSpPr>
        <p:spPr>
          <a:xfrm flipV="1">
            <a:off x="944732" y="1462315"/>
            <a:ext cx="6308324" cy="2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50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  <a:r>
              <a:rPr lang="it-IT" sz="2800" dirty="0"/>
              <a:t>(sistema online)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45465" cy="47808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TESTING DI UNITA’</a:t>
            </a:r>
          </a:p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testing di unità del sistema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online è stato eseguito usando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PHPUnit.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Esempio Testing della classe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«PrDAO».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ABC673-39E3-459C-B59D-9F88F8C780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11" y="1548644"/>
            <a:ext cx="6903605" cy="5065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58DDE22-F3BD-41FF-98B8-56F0A1453BEF}"/>
              </a:ext>
            </a:extLst>
          </p:cNvPr>
          <p:cNvCxnSpPr>
            <a:cxnSpLocks/>
          </p:cNvCxnSpPr>
          <p:nvPr/>
        </p:nvCxnSpPr>
        <p:spPr>
          <a:xfrm>
            <a:off x="944732" y="1420425"/>
            <a:ext cx="640597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42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  <a:r>
              <a:rPr lang="it-IT" sz="2800" dirty="0"/>
              <a:t>(sistema online)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3000152" cy="478080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TESTING DI INTEGRAZIONE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 test di integrazione sono stati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realizzati sui control che si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occupano dell’invocazione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dei servizi specificati nel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category partition.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Esempio di testing sul control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«AddPr».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8A2156-EBF6-4C6C-B9A4-02ABEB41E9D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 r="39215" b="21705"/>
          <a:stretch/>
        </p:blipFill>
        <p:spPr bwMode="auto">
          <a:xfrm>
            <a:off x="4282037" y="1690688"/>
            <a:ext cx="7071764" cy="46994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19313F3-EA66-4CC7-B69F-70299E4DAC30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64503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2059079"/>
            <a:ext cx="10418685" cy="18803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it-IT" sz="1600" b="1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Realizzato utilizzando il framework </a:t>
            </a:r>
            <a:r>
              <a:rPr lang="it-IT" sz="1600" b="1" i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Selenium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installato come</a:t>
            </a:r>
            <a:r>
              <a:rPr lang="it-IT" sz="1600" b="1" i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plug-in al browser(Google Chrome nel nostro caso)</a:t>
            </a:r>
            <a:r>
              <a:rPr lang="it-IT" sz="1600" b="1" i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 </a:t>
            </a: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testing si basa sui dati di input eseguiti per il test di integrazione, che sono gli stessi specificati nei test </a:t>
            </a:r>
            <a:r>
              <a:rPr lang="it-IT" sz="1600" dirty="0" err="1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cases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stati registrati, inoltre, dei test totali che mostrano, per ogni tipo di utente, tutte le operazioni che può svolgere con l’applicativo.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Sia per la piattaforma online che quella in locale.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BB70E3-6B58-498D-ACF7-CEC7ABB4162D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701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964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956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elettronico, monitor, telefono, computer&#10;&#10;Descrizione generata automaticamente">
            <a:extLst>
              <a:ext uri="{FF2B5EF4-FFF2-40B4-BE49-F238E27FC236}">
                <a16:creationId xmlns:a16="http://schemas.microsoft.com/office/drawing/2014/main" id="{12FFA4F4-7BE3-449F-8999-D73E58AF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43" y="490792"/>
            <a:ext cx="5397438" cy="4050223"/>
          </a:xfrm>
          <a:prstGeom prst="rect">
            <a:avLst/>
          </a:prstGeom>
        </p:spPr>
      </p:pic>
      <p:pic>
        <p:nvPicPr>
          <p:cNvPr id="27" name="Immagine 26" descr="Immagine che contiene elettronico, monitor, telefono, computer&#10;&#10;Descrizione generata automaticamente">
            <a:extLst>
              <a:ext uri="{FF2B5EF4-FFF2-40B4-BE49-F238E27FC236}">
                <a16:creationId xmlns:a16="http://schemas.microsoft.com/office/drawing/2014/main" id="{F61BE7D1-E46D-458F-90D2-09EAD0270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07" y="490792"/>
            <a:ext cx="5397438" cy="4050223"/>
          </a:xfrm>
          <a:prstGeom prst="rect">
            <a:avLst/>
          </a:prstGeom>
        </p:spPr>
      </p:pic>
      <p:pic>
        <p:nvPicPr>
          <p:cNvPr id="31" name="Segnaposto immagine 35">
            <a:extLst>
              <a:ext uri="{FF2B5EF4-FFF2-40B4-BE49-F238E27FC236}">
                <a16:creationId xmlns:a16="http://schemas.microsoft.com/office/drawing/2014/main" id="{B1BBD6F9-8F68-4CBC-962A-CD3EE40DF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r="1491"/>
          <a:stretch>
            <a:fillRect/>
          </a:stretch>
        </p:blipFill>
        <p:spPr>
          <a:xfrm>
            <a:off x="1839746" y="1198507"/>
            <a:ext cx="1520755" cy="2787508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418B0E9-92ED-42FF-9238-2DB59F065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41" y="1298173"/>
            <a:ext cx="1520909" cy="2689626"/>
          </a:xfrm>
          <a:prstGeom prst="rect">
            <a:avLst/>
          </a:prstGeom>
        </p:spPr>
      </p:pic>
      <p:grpSp>
        <p:nvGrpSpPr>
          <p:cNvPr id="39" name="Group 27">
            <a:extLst>
              <a:ext uri="{FF2B5EF4-FFF2-40B4-BE49-F238E27FC236}">
                <a16:creationId xmlns:a16="http://schemas.microsoft.com/office/drawing/2014/main" id="{EC3E2C95-FC69-43E4-A11D-8C494579F004}"/>
              </a:ext>
            </a:extLst>
          </p:cNvPr>
          <p:cNvGrpSpPr/>
          <p:nvPr/>
        </p:nvGrpSpPr>
        <p:grpSpPr>
          <a:xfrm>
            <a:off x="794458" y="5545408"/>
            <a:ext cx="3675000" cy="712467"/>
            <a:chOff x="4572001" y="2000094"/>
            <a:chExt cx="2586528" cy="712467"/>
          </a:xfrm>
        </p:grpSpPr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A127C1D5-75F5-41C2-9B35-FE31CA975276}"/>
                </a:ext>
              </a:extLst>
            </p:cNvPr>
            <p:cNvSpPr txBox="1"/>
            <p:nvPr/>
          </p:nvSpPr>
          <p:spPr>
            <a:xfrm>
              <a:off x="4577084" y="2297063"/>
              <a:ext cx="25814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Per l’esecuzione è sufficiente collegarsi all’indirizzo: </a:t>
              </a:r>
              <a:r>
                <a:rPr lang="it-IT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http://localhost:8080/mythos/login.html</a:t>
              </a:r>
              <a:r>
                <a:rPr lang="it-IT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 </a:t>
              </a:r>
            </a:p>
          </p:txBody>
        </p:sp>
        <p:sp>
          <p:nvSpPr>
            <p:cNvPr id="41" name="TextBox 29">
              <a:extLst>
                <a:ext uri="{FF2B5EF4-FFF2-40B4-BE49-F238E27FC236}">
                  <a16:creationId xmlns:a16="http://schemas.microsoft.com/office/drawing/2014/main" id="{935BB03A-D5A2-4988-ADA1-4F71B360D030}"/>
                </a:ext>
              </a:extLst>
            </p:cNvPr>
            <p:cNvSpPr txBox="1"/>
            <p:nvPr/>
          </p:nvSpPr>
          <p:spPr>
            <a:xfrm>
              <a:off x="4572001" y="2000094"/>
              <a:ext cx="258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SISTEMA LOCALE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Oval 3">
            <a:extLst>
              <a:ext uri="{FF2B5EF4-FFF2-40B4-BE49-F238E27FC236}">
                <a16:creationId xmlns:a16="http://schemas.microsoft.com/office/drawing/2014/main" id="{B83D6146-A823-4CF1-BEB3-97CEC785D3C8}"/>
              </a:ext>
            </a:extLst>
          </p:cNvPr>
          <p:cNvSpPr/>
          <p:nvPr/>
        </p:nvSpPr>
        <p:spPr>
          <a:xfrm>
            <a:off x="2306625" y="4544453"/>
            <a:ext cx="648072" cy="6480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B341D6F1-C8B0-4A75-A94A-05AF3933E790}"/>
              </a:ext>
            </a:extLst>
          </p:cNvPr>
          <p:cNvGrpSpPr/>
          <p:nvPr/>
        </p:nvGrpSpPr>
        <p:grpSpPr>
          <a:xfrm>
            <a:off x="7736726" y="5547192"/>
            <a:ext cx="3675000" cy="874050"/>
            <a:chOff x="4572001" y="2000094"/>
            <a:chExt cx="2586528" cy="874050"/>
          </a:xfrm>
        </p:grpSpPr>
        <p:sp>
          <p:nvSpPr>
            <p:cNvPr id="45" name="TextBox 32">
              <a:extLst>
                <a:ext uri="{FF2B5EF4-FFF2-40B4-BE49-F238E27FC236}">
                  <a16:creationId xmlns:a16="http://schemas.microsoft.com/office/drawing/2014/main" id="{AF03CB68-15FC-40E8-AD5D-9415B15CA1A8}"/>
                </a:ext>
              </a:extLst>
            </p:cNvPr>
            <p:cNvSpPr txBox="1"/>
            <p:nvPr/>
          </p:nvSpPr>
          <p:spPr>
            <a:xfrm>
              <a:off x="4577084" y="2297063"/>
              <a:ext cx="258144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Per l’esecuzione del sistema online è sufficiente collegarsi all’indirizzo: </a:t>
              </a:r>
            </a:p>
            <a:p>
              <a:r>
                <a:rPr lang="it-IT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http://mythospr.altervista.org/mythos_pr/login.html</a:t>
              </a:r>
              <a:endParaRPr lang="it-IT" sz="1050" i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46" name="TextBox 33">
              <a:extLst>
                <a:ext uri="{FF2B5EF4-FFF2-40B4-BE49-F238E27FC236}">
                  <a16:creationId xmlns:a16="http://schemas.microsoft.com/office/drawing/2014/main" id="{3F155663-1892-4F98-9947-E9F7337A1F61}"/>
                </a:ext>
              </a:extLst>
            </p:cNvPr>
            <p:cNvSpPr txBox="1"/>
            <p:nvPr/>
          </p:nvSpPr>
          <p:spPr>
            <a:xfrm>
              <a:off x="4572001" y="2000094"/>
              <a:ext cx="258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SISTEMA ONLINE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Oval 34">
            <a:extLst>
              <a:ext uri="{FF2B5EF4-FFF2-40B4-BE49-F238E27FC236}">
                <a16:creationId xmlns:a16="http://schemas.microsoft.com/office/drawing/2014/main" id="{314B5392-66F4-4731-BD37-E601CCE9B52A}"/>
              </a:ext>
            </a:extLst>
          </p:cNvPr>
          <p:cNvSpPr/>
          <p:nvPr/>
        </p:nvSpPr>
        <p:spPr>
          <a:xfrm>
            <a:off x="9237307" y="4541015"/>
            <a:ext cx="648072" cy="648072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itolo 1">
            <a:extLst>
              <a:ext uri="{FF2B5EF4-FFF2-40B4-BE49-F238E27FC236}">
                <a16:creationId xmlns:a16="http://schemas.microsoft.com/office/drawing/2014/main" id="{8DCB64C8-BEF7-4E62-81BD-76B078A355CE}"/>
              </a:ext>
            </a:extLst>
          </p:cNvPr>
          <p:cNvSpPr txBox="1">
            <a:spLocks/>
          </p:cNvSpPr>
          <p:nvPr/>
        </p:nvSpPr>
        <p:spPr>
          <a:xfrm>
            <a:off x="4722022" y="138432"/>
            <a:ext cx="27137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b="1" dirty="0">
                <a:solidFill>
                  <a:schemeClr val="bg1"/>
                </a:solidFill>
                <a:latin typeface="Agency FB" panose="020B0503020202020204" pitchFamily="34" charset="0"/>
                <a:ea typeface="Microsoft JhengHei UI Light" panose="020B0304030504040204" pitchFamily="34" charset="-120"/>
                <a:cs typeface="Aharoni" panose="020B0604020202020204" pitchFamily="2" charset="-79"/>
              </a:rPr>
              <a:t>MYTHOS</a:t>
            </a:r>
          </a:p>
        </p:txBody>
      </p:sp>
      <p:sp>
        <p:nvSpPr>
          <p:cNvPr id="49" name="Titolo 1">
            <a:extLst>
              <a:ext uri="{FF2B5EF4-FFF2-40B4-BE49-F238E27FC236}">
                <a16:creationId xmlns:a16="http://schemas.microsoft.com/office/drawing/2014/main" id="{4E13C96F-E8B8-445B-863C-83490E22BFE7}"/>
              </a:ext>
            </a:extLst>
          </p:cNvPr>
          <p:cNvSpPr txBox="1">
            <a:spLocks/>
          </p:cNvSpPr>
          <p:nvPr/>
        </p:nvSpPr>
        <p:spPr>
          <a:xfrm>
            <a:off x="4297145" y="1035593"/>
            <a:ext cx="32750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i="1" dirty="0">
                <a:solidFill>
                  <a:schemeClr val="bg1"/>
                </a:solidFill>
                <a:latin typeface="Agency FB" panose="020B0503020202020204" pitchFamily="34" charset="0"/>
                <a:ea typeface="Microsoft JhengHei UI Light" panose="020B0304030504040204" pitchFamily="34" charset="-120"/>
                <a:cs typeface="Aharoni" panose="020B0604020202020204" pitchFamily="2" charset="-79"/>
              </a:rPr>
              <a:t>…finalmente in funzione!</a:t>
            </a:r>
          </a:p>
        </p:txBody>
      </p:sp>
    </p:spTree>
    <p:extLst>
      <p:ext uri="{BB962C8B-B14F-4D97-AF65-F5344CB8AC3E}">
        <p14:creationId xmlns:p14="http://schemas.microsoft.com/office/powerpoint/2010/main" val="337053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curtains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04" y="2552742"/>
            <a:ext cx="2002192" cy="1752516"/>
          </a:xfrm>
        </p:spPr>
        <p:txBody>
          <a:bodyPr>
            <a:normAutofit/>
          </a:bodyPr>
          <a:lstStyle/>
          <a:p>
            <a:r>
              <a:rPr lang="it-IT" sz="6600" dirty="0"/>
              <a:t>FINE!</a:t>
            </a:r>
          </a:p>
        </p:txBody>
      </p:sp>
    </p:spTree>
    <p:extLst>
      <p:ext uri="{BB962C8B-B14F-4D97-AF65-F5344CB8AC3E}">
        <p14:creationId xmlns:p14="http://schemas.microsoft.com/office/powerpoint/2010/main" val="74183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FASE DI ANALISI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506"/>
            <a:ext cx="10515600" cy="18418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Durante questa fase</a:t>
            </a:r>
            <a:r>
              <a:rPr lang="en-US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stati realizzati, anche insieme all’aiuto del cliente, gli scenari del sistema in modo tale da poter comprendere al meglio le esigenze e le richieste.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Sono state analizzate tutte le funzionalità richieste in termini di fattibilità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211ED9A-5F6D-47EC-9C6E-4EED88A5C67C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2056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7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1612561"/>
            <a:ext cx="10448278" cy="51611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Nome Scenario: </a:t>
            </a: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Ordinazione Tavolo</a:t>
            </a:r>
          </a:p>
          <a:p>
            <a:pPr marL="0" indent="0" algn="just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Attori partecipanti:</a:t>
            </a:r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Cameriere</a:t>
            </a:r>
          </a:p>
          <a:p>
            <a:pPr marL="0" indent="0" algn="just">
              <a:buNone/>
            </a:pPr>
            <a:r>
              <a:rPr lang="it-IT" sz="14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Flusso di eventi:</a:t>
            </a: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Marco ed i suoi amici consultano il menù e scelgono le bottiglie da ordinare.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Marco, a questo punto chiama Francesco, il ragazzo che si occupa delle ordinazioni.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Francesco si reca con uno smartphone/tablet al tavolo per prendere l’ordinazione e dopo che si è loggato seleziona il tavolo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questione dal dispositivo e clicca sul pulsante per avviare l’ordine.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Appare la schermata con tutti i prodotti ordinabili con relativa quantità disponibile e le informazioni del tavolo.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Seleziona, tra i prodotti disponibili, il prosecco, inserisce 3 quantità e lascia i dettagli del tavolo vuoti.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 questo punto però Marco gli comunica che non vuole più 3 prosecchi ma ne vuole soltanto 2 e vuole aggiungere una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bottiglia di vodka; Francesco, allora, elimina il prosecco dall’anteprima dell’ordine, reinserisce le giuste quantità del prosecco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 la nuova bottiglia ordinata (la vodka).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Seleziona come metodo di pagamento «cumulabile» poiché l’importo totale dell’ordine rientra nel loro budget disponibile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Comunica a Marco e ai suoi amici il prezzo totale dell’ordine e quindi l’importo (100 euro) che sarà scalato dal loro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cumulabile.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Clicca sul pulsante di conferma e riceve l’avvenuta convalida dell’ordine.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L’ordine arriva «in tempo reale» sotto forma di scontrino direttamente ad una stampante in cambusa.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it-IT" sz="1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Un operatore prepara l’ordine e lo consegna al tavolo indicato sullo scontrino.</a:t>
            </a:r>
          </a:p>
          <a:p>
            <a:pPr marL="0" indent="0" algn="just">
              <a:buNone/>
            </a:pPr>
            <a:endParaRPr lang="it-IT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1E07616-2E49-495F-902C-702B8358C34A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95664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8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1637"/>
            <a:ext cx="10515600" cy="141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Dagli scenari, dagli incontri e dai contatti prevalentemente telefonici con il cliente siamo riusciti ad ottenere tutti i </a:t>
            </a: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requisiti per il sistema Mythos.</a:t>
            </a:r>
          </a:p>
          <a:p>
            <a:pPr marL="0" indent="0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indent="0">
              <a:buNone/>
            </a:pP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 questa fase sono stati individuati sia requisiti funzionali che quelli non funzionali.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71D043F-8302-47D9-849B-F7938AA44F9A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1434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78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7B39F-0314-462B-9FBC-F116BF3C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REQUISITI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86ABD-6EE0-4847-944E-7A48E7B2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650"/>
            <a:ext cx="10515600" cy="48021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600" b="1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Gestione prenotazione tavoli </a:t>
            </a:r>
            <a:r>
              <a:rPr lang="it-IT" sz="16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(ALTA PRIORITÀ)</a:t>
            </a:r>
          </a:p>
          <a:p>
            <a:pPr lvl="1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Prenotazione tavoli 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deve poter selezionare dalla mappa dei tavoli uno tra quelli disponibili per avviare la prenotazione, inserire nell’apposito form un nominativo, il numero di clienti e un budget iniziale calcolato dal sistema in base al costo della prenotazione (relativa al tavolo scelto). </a:t>
            </a:r>
          </a:p>
          <a:p>
            <a:pPr lvl="1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Modifica prenotazione 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moderatore deve avere la possibilità di modificare il costo della prenotazione «luxus» o della prenotazione «standard». 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moderatore deve avere la possibilità di stabilire se un tavolo è adibito ad una prenotazione «standard» oppure «luxus».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deve avere la possibilità di modificare il budget e il numero di persone. </a:t>
            </a:r>
          </a:p>
          <a:p>
            <a:pPr lvl="1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Visualizzazione 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deve poter visualizzare quali tavoli sono disponibili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deve poter visualizzare l’elenco delle prenotazioni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cameriere deve poter visualizzare le informazioni del tavolo per il quale effettuare l’ordine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moderatore deve poter visualizzare il rendiconto dei tavoli</a:t>
            </a:r>
          </a:p>
          <a:p>
            <a:pPr lvl="1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Cancellazione 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cassiere deve poter eliminare una prenotazione</a:t>
            </a:r>
          </a:p>
          <a:p>
            <a:pPr lvl="2" algn="just"/>
            <a:r>
              <a:rPr lang="it-IT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Il moderatore deve poter azzerare le prenotazioni per tutti i tavoli</a:t>
            </a:r>
          </a:p>
          <a:p>
            <a:pPr marL="0" indent="0" algn="just">
              <a:buNone/>
            </a:pPr>
            <a:endParaRPr lang="it-IT" sz="16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835D379-AFB1-4165-867C-51DB2AFD5842}"/>
              </a:ext>
            </a:extLst>
          </p:cNvPr>
          <p:cNvCxnSpPr>
            <a:cxnSpLocks/>
          </p:cNvCxnSpPr>
          <p:nvPr/>
        </p:nvCxnSpPr>
        <p:spPr>
          <a:xfrm>
            <a:off x="944732" y="1464815"/>
            <a:ext cx="1032103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8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3209</Words>
  <Application>Microsoft Office PowerPoint</Application>
  <PresentationFormat>Widescreen</PresentationFormat>
  <Paragraphs>397</Paragraphs>
  <Slides>59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8" baseType="lpstr">
      <vt:lpstr>Microsoft JhengHei Light</vt:lpstr>
      <vt:lpstr>Microsoft JhengHei UI Light</vt:lpstr>
      <vt:lpstr>Agency FB</vt:lpstr>
      <vt:lpstr>Arial</vt:lpstr>
      <vt:lpstr>Calibri</vt:lpstr>
      <vt:lpstr>Calibri Light</vt:lpstr>
      <vt:lpstr>Wingdings</vt:lpstr>
      <vt:lpstr>Office Theme</vt:lpstr>
      <vt:lpstr>Document</vt:lpstr>
      <vt:lpstr>Progetto «Mythos»</vt:lpstr>
      <vt:lpstr>«L’IDEA…»</vt:lpstr>
      <vt:lpstr>«L’IDEA…»</vt:lpstr>
      <vt:lpstr>LA NOSTRA PROPOSTA…</vt:lpstr>
      <vt:lpstr>FASE PRELIMINARE</vt:lpstr>
      <vt:lpstr>FASE DI ANALISI</vt:lpstr>
      <vt:lpstr>ESEMPIO DI SCENARIO</vt:lpstr>
      <vt:lpstr>I REQUISITI</vt:lpstr>
      <vt:lpstr>ESEMPIO REQUISITI FUNZIONALI</vt:lpstr>
      <vt:lpstr>ESEMPIO REQUISITI NON FUNZIONALI</vt:lpstr>
      <vt:lpstr>CASI D’USO</vt:lpstr>
      <vt:lpstr>SISTEMA MYTHOS</vt:lpstr>
      <vt:lpstr>ESEMPIO DI PACKAGES </vt:lpstr>
      <vt:lpstr>ESEMPI DI DESCRIZIONE DI CASO D’USO </vt:lpstr>
      <vt:lpstr>TROVARE LE CLASSI</vt:lpstr>
      <vt:lpstr>CLASS DIAGRAM</vt:lpstr>
      <vt:lpstr>ITERAZIONI TRA UTENTE E SISTEMA</vt:lpstr>
      <vt:lpstr>ESEMPIO DI SEQUENCE DIAGRAM</vt:lpstr>
      <vt:lpstr>COMPORTAMENTI DINAMICO DEGLI OGGETTI</vt:lpstr>
      <vt:lpstr>ESEMPIO DI STATE CHART DIAGRAM</vt:lpstr>
      <vt:lpstr>FLUSSO DI CONTROLLO</vt:lpstr>
      <vt:lpstr>ESEMPIO DI ACTIVITY DIAGRAM</vt:lpstr>
      <vt:lpstr>MOCKUP</vt:lpstr>
      <vt:lpstr>ESEMPIO MOCKUP</vt:lpstr>
      <vt:lpstr>SYSTEM DESIGN</vt:lpstr>
      <vt:lpstr>I CRITERI</vt:lpstr>
      <vt:lpstr>LA NOSTRA ARCHITETTURA</vt:lpstr>
      <vt:lpstr>DECOMPOSIZIONE DEL SISTEMA</vt:lpstr>
      <vt:lpstr>MAPPING HARDWARE/SOFTWARE</vt:lpstr>
      <vt:lpstr>MAPPING HARDWARE/SOFTWARE</vt:lpstr>
      <vt:lpstr>DOVE MEMORIZZARE I DATI?</vt:lpstr>
      <vt:lpstr>MODELLO CONCETTUALE</vt:lpstr>
      <vt:lpstr>MODELLO CONCETTUALE RISTRUTTURATO</vt:lpstr>
      <vt:lpstr>MODELLO RELAZIONALE</vt:lpstr>
      <vt:lpstr>CONTROLLO DEGLI ACCESSI E SICUREZZA</vt:lpstr>
      <vt:lpstr>GESTIONE DEL CONTROLLO GLOBALE</vt:lpstr>
      <vt:lpstr>CONDIZIONI BOUNDARY</vt:lpstr>
      <vt:lpstr>ESEMPIO DI SERVIZIO DI SOTTOSISTEMA</vt:lpstr>
      <vt:lpstr>OBJECT DESIGN</vt:lpstr>
      <vt:lpstr>TRADE-OFFS</vt:lpstr>
      <vt:lpstr>ALCUNE LINEE GUIDA PER LE INTERFACCE</vt:lpstr>
      <vt:lpstr>SUDDIVISIONE</vt:lpstr>
      <vt:lpstr>DESIGN PATTERN</vt:lpstr>
      <vt:lpstr>ESEMPIO DI INTERFACCIA</vt:lpstr>
      <vt:lpstr>CLASS DIAGRAM (sistema locale)</vt:lpstr>
      <vt:lpstr>CLASS DIAGRAM (sistema online)</vt:lpstr>
      <vt:lpstr>TESTING</vt:lpstr>
      <vt:lpstr>FUNZIONALITA’ DA TESTARE</vt:lpstr>
      <vt:lpstr>ESEMPIO CATEGORY PARTITION</vt:lpstr>
      <vt:lpstr>ESEMPIO TEST CASE</vt:lpstr>
      <vt:lpstr>MATERIALI PER IL TESTING</vt:lpstr>
      <vt:lpstr>RISULTATI TESTING(sistema locale)</vt:lpstr>
      <vt:lpstr>RISULTATI TESTING(sistema locale)</vt:lpstr>
      <vt:lpstr>RISULTATI TESTING(sistema locale)</vt:lpstr>
      <vt:lpstr>RISULTATI TESTING(sistema online)</vt:lpstr>
      <vt:lpstr>RISULTATI TESTING(sistema online)</vt:lpstr>
      <vt:lpstr>RISULTATI TESTING</vt:lpstr>
      <vt:lpstr>Presentazione standard di PowerPoint</vt:lpstr>
      <vt:lpstr>FINE!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«Mythos»</dc:title>
  <dc:creator>MARIO EGIDIO</dc:creator>
  <cp:lastModifiedBy>MARIO EGIDIO</cp:lastModifiedBy>
  <cp:revision>17</cp:revision>
  <dcterms:created xsi:type="dcterms:W3CDTF">2020-01-23T22:41:07Z</dcterms:created>
  <dcterms:modified xsi:type="dcterms:W3CDTF">2020-01-24T07:18:21Z</dcterms:modified>
</cp:coreProperties>
</file>